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5" r:id="rId1"/>
  </p:sldMasterIdLst>
  <p:notesMasterIdLst>
    <p:notesMasterId r:id="rId25"/>
  </p:notesMasterIdLst>
  <p:sldIdLst>
    <p:sldId id="257" r:id="rId2"/>
    <p:sldId id="275" r:id="rId3"/>
    <p:sldId id="264" r:id="rId4"/>
    <p:sldId id="268" r:id="rId5"/>
    <p:sldId id="271" r:id="rId6"/>
    <p:sldId id="269" r:id="rId7"/>
    <p:sldId id="262" r:id="rId8"/>
    <p:sldId id="261" r:id="rId9"/>
    <p:sldId id="287" r:id="rId10"/>
    <p:sldId id="274" r:id="rId11"/>
    <p:sldId id="266" r:id="rId12"/>
    <p:sldId id="276" r:id="rId13"/>
    <p:sldId id="272" r:id="rId14"/>
    <p:sldId id="280" r:id="rId15"/>
    <p:sldId id="277" r:id="rId16"/>
    <p:sldId id="286" r:id="rId17"/>
    <p:sldId id="278" r:id="rId18"/>
    <p:sldId id="284" r:id="rId19"/>
    <p:sldId id="279" r:id="rId20"/>
    <p:sldId id="288" r:id="rId21"/>
    <p:sldId id="289" r:id="rId22"/>
    <p:sldId id="265" r:id="rId23"/>
    <p:sldId id="26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0B93"/>
    <a:srgbClr val="7D0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5256" autoAdjust="0"/>
  </p:normalViewPr>
  <p:slideViewPr>
    <p:cSldViewPr snapToGrid="0">
      <p:cViewPr>
        <p:scale>
          <a:sx n="75" d="100"/>
          <a:sy n="75" d="100"/>
        </p:scale>
        <p:origin x="811" y="21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932B41-9C9D-4DB3-85D4-100AAD93835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D534E96-FE20-4FD4-9884-27F0B7545300}">
      <dgm:prSet/>
      <dgm:spPr/>
      <dgm:t>
        <a:bodyPr/>
        <a:lstStyle/>
        <a:p>
          <a:r>
            <a:rPr lang="en-US" b="1"/>
            <a:t>CONTEXT</a:t>
          </a:r>
          <a:endParaRPr lang="en-US"/>
        </a:p>
      </dgm:t>
    </dgm:pt>
    <dgm:pt modelId="{67DF516E-289D-40CC-802B-1A4DC81FC6DB}" type="parTrans" cxnId="{86540831-1911-47AF-80CB-D40D3CA61DA7}">
      <dgm:prSet/>
      <dgm:spPr/>
      <dgm:t>
        <a:bodyPr/>
        <a:lstStyle/>
        <a:p>
          <a:endParaRPr lang="en-US"/>
        </a:p>
      </dgm:t>
    </dgm:pt>
    <dgm:pt modelId="{EC438E83-CC82-478B-8332-0DEC58335023}" type="sibTrans" cxnId="{86540831-1911-47AF-80CB-D40D3CA61DA7}">
      <dgm:prSet/>
      <dgm:spPr/>
      <dgm:t>
        <a:bodyPr/>
        <a:lstStyle/>
        <a:p>
          <a:endParaRPr lang="en-US"/>
        </a:p>
      </dgm:t>
    </dgm:pt>
    <dgm:pt modelId="{7BE9892C-5FCE-41B2-BE8A-0E938681FDE6}">
      <dgm:prSet/>
      <dgm:spPr/>
      <dgm:t>
        <a:bodyPr/>
        <a:lstStyle/>
        <a:p>
          <a:r>
            <a:rPr lang="en-US"/>
            <a:t>In India every year nearly 4 to 5 lakh accidents happen .in those accidents almost 2 to 3 lakh people die.</a:t>
          </a:r>
        </a:p>
      </dgm:t>
    </dgm:pt>
    <dgm:pt modelId="{D93D1F82-CD02-44FC-A169-DFCE73A04616}" type="parTrans" cxnId="{DA6ABDC7-7269-4032-98EE-66EBECB6469F}">
      <dgm:prSet/>
      <dgm:spPr/>
      <dgm:t>
        <a:bodyPr/>
        <a:lstStyle/>
        <a:p>
          <a:endParaRPr lang="en-US"/>
        </a:p>
      </dgm:t>
    </dgm:pt>
    <dgm:pt modelId="{21A48516-C779-4A0C-84F4-E8C8A7325DED}" type="sibTrans" cxnId="{DA6ABDC7-7269-4032-98EE-66EBECB6469F}">
      <dgm:prSet/>
      <dgm:spPr/>
      <dgm:t>
        <a:bodyPr/>
        <a:lstStyle/>
        <a:p>
          <a:endParaRPr lang="en-US"/>
        </a:p>
      </dgm:t>
    </dgm:pt>
    <dgm:pt modelId="{35776880-5FD8-4E44-A125-4FC99AC8FA09}">
      <dgm:prSet/>
      <dgm:spPr/>
      <dgm:t>
        <a:bodyPr/>
        <a:lstStyle/>
        <a:p>
          <a:r>
            <a:rPr lang="en-US" dirty="0"/>
            <a:t>Many of these accidents happen due to reasons like obstacles on the road and low visibility during night.</a:t>
          </a:r>
        </a:p>
      </dgm:t>
    </dgm:pt>
    <dgm:pt modelId="{615BF865-51DA-43AB-BBC1-8836C445F11A}" type="parTrans" cxnId="{4AA72A6D-E3AB-41E0-9667-A90D30178700}">
      <dgm:prSet/>
      <dgm:spPr/>
      <dgm:t>
        <a:bodyPr/>
        <a:lstStyle/>
        <a:p>
          <a:endParaRPr lang="en-US"/>
        </a:p>
      </dgm:t>
    </dgm:pt>
    <dgm:pt modelId="{EF05E937-3E5B-4457-A2A1-9341ABD542D9}" type="sibTrans" cxnId="{4AA72A6D-E3AB-41E0-9667-A90D30178700}">
      <dgm:prSet/>
      <dgm:spPr/>
      <dgm:t>
        <a:bodyPr/>
        <a:lstStyle/>
        <a:p>
          <a:endParaRPr lang="en-US"/>
        </a:p>
      </dgm:t>
    </dgm:pt>
    <dgm:pt modelId="{4DC3577E-5787-4799-9AC9-5F5F49413BF0}">
      <dgm:prSet/>
      <dgm:spPr/>
      <dgm:t>
        <a:bodyPr/>
        <a:lstStyle/>
        <a:p>
          <a:r>
            <a:rPr lang="en-US" dirty="0"/>
            <a:t>These minute human errors are making such huge losses to the society.</a:t>
          </a:r>
        </a:p>
      </dgm:t>
    </dgm:pt>
    <dgm:pt modelId="{9F0452FD-FBE3-44B3-8B6F-FDB1A1FF56C1}" type="parTrans" cxnId="{25586FB1-5E98-44BF-A6E2-09219E559905}">
      <dgm:prSet/>
      <dgm:spPr/>
      <dgm:t>
        <a:bodyPr/>
        <a:lstStyle/>
        <a:p>
          <a:endParaRPr lang="en-IN"/>
        </a:p>
      </dgm:t>
    </dgm:pt>
    <dgm:pt modelId="{326AF97C-2F63-4273-985D-B77D7686C36A}" type="sibTrans" cxnId="{25586FB1-5E98-44BF-A6E2-09219E559905}">
      <dgm:prSet/>
      <dgm:spPr/>
      <dgm:t>
        <a:bodyPr/>
        <a:lstStyle/>
        <a:p>
          <a:endParaRPr lang="en-IN"/>
        </a:p>
      </dgm:t>
    </dgm:pt>
    <dgm:pt modelId="{755E8BC5-6160-404F-A410-5F1FB0B742A2}" type="pres">
      <dgm:prSet presAssocID="{1B932B41-9C9D-4DB3-85D4-100AAD93835D}" presName="linear" presStyleCnt="0">
        <dgm:presLayoutVars>
          <dgm:animLvl val="lvl"/>
          <dgm:resizeHandles val="exact"/>
        </dgm:presLayoutVars>
      </dgm:prSet>
      <dgm:spPr/>
    </dgm:pt>
    <dgm:pt modelId="{E1C98140-BE7D-444F-8F51-54B9807C5AE5}" type="pres">
      <dgm:prSet presAssocID="{AD534E96-FE20-4FD4-9884-27F0B7545300}" presName="parentText" presStyleLbl="node1" presStyleIdx="0" presStyleCnt="1" custLinFactNeighborX="3" custLinFactNeighborY="-49114">
        <dgm:presLayoutVars>
          <dgm:chMax val="0"/>
          <dgm:bulletEnabled val="1"/>
        </dgm:presLayoutVars>
      </dgm:prSet>
      <dgm:spPr/>
    </dgm:pt>
    <dgm:pt modelId="{0B7B6D07-1871-4483-B6CF-EAE0D8E8C083}" type="pres">
      <dgm:prSet presAssocID="{AD534E96-FE20-4FD4-9884-27F0B7545300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996BD25-25B0-419E-94F1-6157E74C58E7}" type="presOf" srcId="{35776880-5FD8-4E44-A125-4FC99AC8FA09}" destId="{0B7B6D07-1871-4483-B6CF-EAE0D8E8C083}" srcOrd="0" destOrd="1" presId="urn:microsoft.com/office/officeart/2005/8/layout/vList2"/>
    <dgm:cxn modelId="{86540831-1911-47AF-80CB-D40D3CA61DA7}" srcId="{1B932B41-9C9D-4DB3-85D4-100AAD93835D}" destId="{AD534E96-FE20-4FD4-9884-27F0B7545300}" srcOrd="0" destOrd="0" parTransId="{67DF516E-289D-40CC-802B-1A4DC81FC6DB}" sibTransId="{EC438E83-CC82-478B-8332-0DEC58335023}"/>
    <dgm:cxn modelId="{15008B39-2F23-478F-B4BF-4D4000CC51C9}" type="presOf" srcId="{4DC3577E-5787-4799-9AC9-5F5F49413BF0}" destId="{0B7B6D07-1871-4483-B6CF-EAE0D8E8C083}" srcOrd="0" destOrd="2" presId="urn:microsoft.com/office/officeart/2005/8/layout/vList2"/>
    <dgm:cxn modelId="{3300633C-454A-4736-A28D-DC185DF7BA63}" type="presOf" srcId="{1B932B41-9C9D-4DB3-85D4-100AAD93835D}" destId="{755E8BC5-6160-404F-A410-5F1FB0B742A2}" srcOrd="0" destOrd="0" presId="urn:microsoft.com/office/officeart/2005/8/layout/vList2"/>
    <dgm:cxn modelId="{4AA72A6D-E3AB-41E0-9667-A90D30178700}" srcId="{AD534E96-FE20-4FD4-9884-27F0B7545300}" destId="{35776880-5FD8-4E44-A125-4FC99AC8FA09}" srcOrd="1" destOrd="0" parTransId="{615BF865-51DA-43AB-BBC1-8836C445F11A}" sibTransId="{EF05E937-3E5B-4457-A2A1-9341ABD542D9}"/>
    <dgm:cxn modelId="{FD419A74-9570-481C-A411-E946DA374757}" type="presOf" srcId="{7BE9892C-5FCE-41B2-BE8A-0E938681FDE6}" destId="{0B7B6D07-1871-4483-B6CF-EAE0D8E8C083}" srcOrd="0" destOrd="0" presId="urn:microsoft.com/office/officeart/2005/8/layout/vList2"/>
    <dgm:cxn modelId="{25586FB1-5E98-44BF-A6E2-09219E559905}" srcId="{AD534E96-FE20-4FD4-9884-27F0B7545300}" destId="{4DC3577E-5787-4799-9AC9-5F5F49413BF0}" srcOrd="2" destOrd="0" parTransId="{9F0452FD-FBE3-44B3-8B6F-FDB1A1FF56C1}" sibTransId="{326AF97C-2F63-4273-985D-B77D7686C36A}"/>
    <dgm:cxn modelId="{DA6ABDC7-7269-4032-98EE-66EBECB6469F}" srcId="{AD534E96-FE20-4FD4-9884-27F0B7545300}" destId="{7BE9892C-5FCE-41B2-BE8A-0E938681FDE6}" srcOrd="0" destOrd="0" parTransId="{D93D1F82-CD02-44FC-A169-DFCE73A04616}" sibTransId="{21A48516-C779-4A0C-84F4-E8C8A7325DED}"/>
    <dgm:cxn modelId="{C96796D5-B130-4805-9AAC-9A390EE78A74}" type="presOf" srcId="{AD534E96-FE20-4FD4-9884-27F0B7545300}" destId="{E1C98140-BE7D-444F-8F51-54B9807C5AE5}" srcOrd="0" destOrd="0" presId="urn:microsoft.com/office/officeart/2005/8/layout/vList2"/>
    <dgm:cxn modelId="{DD7C51CC-1B7B-44E7-9C40-8C49CFCE86E9}" type="presParOf" srcId="{755E8BC5-6160-404F-A410-5F1FB0B742A2}" destId="{E1C98140-BE7D-444F-8F51-54B9807C5AE5}" srcOrd="0" destOrd="0" presId="urn:microsoft.com/office/officeart/2005/8/layout/vList2"/>
    <dgm:cxn modelId="{4BD22CC6-8DCB-45C8-98FA-CE3269DA3319}" type="presParOf" srcId="{755E8BC5-6160-404F-A410-5F1FB0B742A2}" destId="{0B7B6D07-1871-4483-B6CF-EAE0D8E8C08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C98140-BE7D-444F-8F51-54B9807C5AE5}">
      <dsp:nvSpPr>
        <dsp:cNvPr id="0" name=""/>
        <dsp:cNvSpPr/>
      </dsp:nvSpPr>
      <dsp:spPr>
        <a:xfrm>
          <a:off x="0" y="0"/>
          <a:ext cx="10363826" cy="8669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kern="1200"/>
            <a:t>CONTEXT</a:t>
          </a:r>
          <a:endParaRPr lang="en-US" sz="3800" kern="1200"/>
        </a:p>
      </dsp:txBody>
      <dsp:txXfrm>
        <a:off x="42322" y="42322"/>
        <a:ext cx="10279182" cy="782326"/>
      </dsp:txXfrm>
    </dsp:sp>
    <dsp:sp modelId="{0B7B6D07-1871-4483-B6CF-EAE0D8E8C083}">
      <dsp:nvSpPr>
        <dsp:cNvPr id="0" name=""/>
        <dsp:cNvSpPr/>
      </dsp:nvSpPr>
      <dsp:spPr>
        <a:xfrm>
          <a:off x="0" y="886978"/>
          <a:ext cx="10363826" cy="2517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9051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/>
            <a:t>In India every year nearly 4 to 5 lakh accidents happen .in those accidents almost 2 to 3 lakh people die.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 dirty="0"/>
            <a:t>Many of these accidents happen due to reasons like obstacles on the road and low visibility during night.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 dirty="0"/>
            <a:t>These minute human errors are making such huge losses to the society.</a:t>
          </a:r>
        </a:p>
      </dsp:txBody>
      <dsp:txXfrm>
        <a:off x="0" y="886978"/>
        <a:ext cx="10363826" cy="2517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AA8969-E916-40D4-9269-6378B6409A4B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794E34-5E67-4633-9CAF-6A68469F5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277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41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1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3684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93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82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41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0998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011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08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1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474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46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9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7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193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17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1266110-017D-4E75-9B57-90697B4E10C8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9078EA6-E654-4995-9413-545B2E18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57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  <p:sldLayoutId id="2147483837" r:id="rId12"/>
    <p:sldLayoutId id="2147483838" r:id="rId13"/>
    <p:sldLayoutId id="2147483839" r:id="rId14"/>
    <p:sldLayoutId id="2147483840" r:id="rId15"/>
    <p:sldLayoutId id="2147483841" r:id="rId16"/>
    <p:sldLayoutId id="2147483842" r:id="rId17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1.xml"/><Relationship Id="rId5" Type="http://schemas.openxmlformats.org/officeDocument/2006/relationships/image" Target="../media/image4.png"/><Relationship Id="rId10" Type="http://schemas.microsoft.com/office/2007/relationships/diagramDrawing" Target="../diagrams/drawing1.xml"/><Relationship Id="rId4" Type="http://schemas.openxmlformats.org/officeDocument/2006/relationships/image" Target="../media/image6.png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659E432-555B-4F4E-8615-17DBB3A40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2598" y="1"/>
            <a:ext cx="1059402" cy="8977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FD1F42-2A88-4497-91F6-1ADA1B7E5505}"/>
              </a:ext>
            </a:extLst>
          </p:cNvPr>
          <p:cNvSpPr txBox="1"/>
          <p:nvPr/>
        </p:nvSpPr>
        <p:spPr>
          <a:xfrm>
            <a:off x="1611084" y="227095"/>
            <a:ext cx="809220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Light Condensed" panose="020B0502040204020203" pitchFamily="34" charset="0"/>
              </a:rPr>
              <a:t> AI BASED TOOL TO ASSIST VEHICLES IN DETECTING OBJECTS TO AVOID ACCIDENTS</a:t>
            </a:r>
            <a:r>
              <a:rPr lang="en-US" sz="4000" b="1" dirty="0">
                <a:latin typeface="Bahnschrift Light Condensed" panose="020B0502040204020203" pitchFamily="34" charset="0"/>
              </a:rPr>
              <a:t>.</a:t>
            </a:r>
          </a:p>
          <a:p>
            <a:endParaRPr lang="en-US" sz="4400" dirty="0">
              <a:latin typeface="Bahnschrift Light Condense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7AC14-559F-4E5B-8924-9A23EA193509}"/>
              </a:ext>
            </a:extLst>
          </p:cNvPr>
          <p:cNvSpPr txBox="1"/>
          <p:nvPr/>
        </p:nvSpPr>
        <p:spPr>
          <a:xfrm>
            <a:off x="4279797" y="1869069"/>
            <a:ext cx="445878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 Light Condensed" panose="020B0502040204020203" pitchFamily="34" charset="0"/>
              </a:rPr>
              <a:t>Team members: </a:t>
            </a:r>
          </a:p>
          <a:p>
            <a:r>
              <a:rPr lang="en-US" sz="3600" dirty="0">
                <a:latin typeface="Bahnschrift Light Condensed" panose="020B0502040204020203" pitchFamily="34" charset="0"/>
              </a:rPr>
              <a:t>2010030536- Shravan </a:t>
            </a:r>
          </a:p>
          <a:p>
            <a:r>
              <a:rPr lang="en-US" sz="3600" dirty="0">
                <a:latin typeface="Bahnschrift Light Condensed" panose="020B0502040204020203" pitchFamily="34" charset="0"/>
              </a:rPr>
              <a:t>2010030033-Santosh</a:t>
            </a:r>
          </a:p>
          <a:p>
            <a:r>
              <a:rPr lang="en-US" sz="3600" dirty="0">
                <a:latin typeface="Bahnschrift Light Condensed" panose="020B0502040204020203" pitchFamily="34" charset="0"/>
              </a:rPr>
              <a:t>2010030358-Avinash</a:t>
            </a:r>
          </a:p>
          <a:p>
            <a:r>
              <a:rPr lang="en-US" sz="3600">
                <a:latin typeface="Bahnschrift Light Condensed" panose="020B0502040204020203" pitchFamily="34" charset="0"/>
              </a:rPr>
              <a:t>2010030513-Akhil</a:t>
            </a:r>
            <a:endParaRPr lang="en-US" sz="3600" dirty="0">
              <a:latin typeface="Bahnschrift Light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AA6B98-663D-4F32-B234-246B8EF71C0C}"/>
              </a:ext>
            </a:extLst>
          </p:cNvPr>
          <p:cNvSpPr txBox="1"/>
          <p:nvPr/>
        </p:nvSpPr>
        <p:spPr>
          <a:xfrm>
            <a:off x="9291255" y="5272929"/>
            <a:ext cx="2989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 Light Condensed" panose="020B0502040204020203" pitchFamily="34" charset="0"/>
              </a:rPr>
              <a:t>Guide  :</a:t>
            </a:r>
          </a:p>
          <a:p>
            <a:r>
              <a:rPr lang="en-US" sz="3600" dirty="0">
                <a:latin typeface="Bahnschrift Light Condensed" panose="020B0502040204020203" pitchFamily="34" charset="0"/>
              </a:rPr>
              <a:t>Dr . Rama Rao</a:t>
            </a:r>
            <a:endParaRPr lang="en-IN" sz="3600" dirty="0"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76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D20AEA-7CAF-4A83-BE2E-EAF010B8B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40FCD49-2060-48B9-8212-8A5F1DF47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C21546-5520-414C-863D-B0339DD716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t="735" b="1403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3A45DCD-B5FB-4A86-88D2-91088C7FF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681AB8-9940-4A12-9D12-138E6D813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1300785"/>
            <a:ext cx="8689976" cy="25092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OUR APPROACH TO THE PROJECT </a:t>
            </a:r>
          </a:p>
        </p:txBody>
      </p:sp>
    </p:spTree>
    <p:extLst>
      <p:ext uri="{BB962C8B-B14F-4D97-AF65-F5344CB8AC3E}">
        <p14:creationId xmlns:p14="http://schemas.microsoft.com/office/powerpoint/2010/main" val="274705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D4DD4CF-9732-4771-98FE-77886DC91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2">
            <a:extLst>
              <a:ext uri="{FF2B5EF4-FFF2-40B4-BE49-F238E27FC236}">
                <a16:creationId xmlns:a16="http://schemas.microsoft.com/office/drawing/2014/main" id="{0917E639-5738-4605-929E-122219831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4412D48-27B0-4B0E-BAAF-55AC0A883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3" y="640831"/>
            <a:ext cx="3352128" cy="157386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STEP 1-INPUT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404257-3301-4DDA-B6AC-F37D73098CD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3463" y="2367092"/>
            <a:ext cx="3352128" cy="3881309"/>
          </a:xfrm>
        </p:spPr>
        <p:txBody>
          <a:bodyPr>
            <a:normAutofit/>
          </a:bodyPr>
          <a:lstStyle/>
          <a:p>
            <a:r>
              <a:rPr lang="en-US" sz="1800" dirty="0"/>
              <a:t>THE INPUT IS CAPTIVATED FROM A CAMERA FIXED TO THE BIKE</a:t>
            </a:r>
            <a:r>
              <a:rPr lang="en-IN" sz="1800" dirty="0"/>
              <a:t> HEADLIGHT.</a:t>
            </a:r>
          </a:p>
          <a:p>
            <a:r>
              <a:rPr lang="en-IN" sz="1800" dirty="0"/>
              <a:t>THE CAMERA USED WILL BE A 4k resolution WIDE ANGLED CAMERA FOR BETTER RESULTS.</a:t>
            </a:r>
          </a:p>
          <a:p>
            <a:endParaRPr lang="en-US" sz="18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2861A9C-C970-4FFE-B67C-222B6F573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1525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Ride Vision launches AI-based collision-avoidance system for motorcycles -  Green Car Congress">
            <a:extLst>
              <a:ext uri="{FF2B5EF4-FFF2-40B4-BE49-F238E27FC236}">
                <a16:creationId xmlns:a16="http://schemas.microsoft.com/office/drawing/2014/main" id="{9F803609-BA3F-4E33-B471-F33292D625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" r="37576"/>
          <a:stretch/>
        </p:blipFill>
        <p:spPr bwMode="auto">
          <a:xfrm>
            <a:off x="4712842" y="10"/>
            <a:ext cx="747915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D2FDF82E-EBD8-4EC5-AD10-CD9E70EE8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50"/>
          <a:stretch/>
        </p:blipFill>
        <p:spPr>
          <a:xfrm>
            <a:off x="4651242" y="0"/>
            <a:ext cx="7540758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0D86F0-126C-4B29-A050-F52B1DF562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32598" y="1"/>
            <a:ext cx="1059402" cy="89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515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8FE65CB-EFD8-497D-A30A-093E20EAC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265C2A-0A58-43AD-A406-8F4478E28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852F02-87EB-4F11-BE66-F1F8C4747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STEP 2- IMAGE ENHANCEMENT</a:t>
            </a:r>
            <a:br>
              <a:rPr lang="en-IN" dirty="0"/>
            </a:b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7681A7-063E-49BF-8C95-81C3D4D0D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20" y="1615736"/>
            <a:ext cx="7332931" cy="448174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84D74-9A87-4B48-B0B1-80E223D6CAA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918881" y="1766658"/>
            <a:ext cx="3514245" cy="4330824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 IMAGE will be  RECEIVED BY THE Arduino Attached TO THE CAMERA.</a:t>
            </a:r>
          </a:p>
          <a:p>
            <a:pPr marL="285750" indent="-285750">
              <a:lnSpc>
                <a:spcPct val="110000"/>
              </a:lnSpc>
            </a:pPr>
            <a:r>
              <a:rPr lang="en-US" sz="1800" dirty="0"/>
              <a:t>As the pictures are taken at night time, to enhance the clarity some changes are made . (</a:t>
            </a:r>
            <a:r>
              <a:rPr lang="en-US" sz="1800" i="1" dirty="0"/>
              <a:t>increasing brightness , contrast, adjusting saturation</a:t>
            </a:r>
            <a:r>
              <a:rPr lang="en-US" sz="1800" dirty="0"/>
              <a:t>)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For this enhancement we will be using  retinex algorithm.</a:t>
            </a:r>
            <a:endParaRPr lang="en-IN" sz="1800" dirty="0"/>
          </a:p>
          <a:p>
            <a:pPr>
              <a:lnSpc>
                <a:spcPct val="110000"/>
              </a:lnSpc>
            </a:pP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3128476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8FE65CB-EFD8-497D-A30A-093E20EAC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3265C2A-0A58-43AD-A406-8F4478E28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BDE10F-C345-4F25-BBD7-CA75D6B59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6210" y="745065"/>
            <a:ext cx="5462726" cy="1161336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Step 3-Dataset training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71113-3607-4911-8286-9BC4091A5B0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18050" y="1935332"/>
            <a:ext cx="4730486" cy="4313069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1900" dirty="0"/>
              <a:t>Here we will be  training  our software by providing proper datasets.</a:t>
            </a:r>
          </a:p>
          <a:p>
            <a:pPr marL="0" indent="0">
              <a:buNone/>
            </a:pPr>
            <a:r>
              <a:rPr lang="en-US" sz="1900" dirty="0"/>
              <a:t>1. Feed- to input data for training a machine learning model .</a:t>
            </a:r>
          </a:p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r>
              <a:rPr lang="en-US" sz="1900" dirty="0"/>
              <a:t>2. Tag- name the training data with a desired output. The model transforms the training data into text and vectors – numbers that represent data features.</a:t>
            </a:r>
          </a:p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r>
              <a:rPr lang="en-US" sz="1900" dirty="0"/>
              <a:t>3. Test-test the model using new inputs .if it gives correct output the model is ready. If not train the model with few more datasets.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076F20-4ADC-4ADD-A936-F03244BA1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140" y="837529"/>
            <a:ext cx="5007007" cy="518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432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2">
            <a:extLst>
              <a:ext uri="{FF2B5EF4-FFF2-40B4-BE49-F238E27FC236}">
                <a16:creationId xmlns:a16="http://schemas.microsoft.com/office/drawing/2014/main" id="{25496B42-CC46-4183-B481-887CD3E8C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2758CE0-F916-4DCE-88D1-71430BE4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7E2BA2D5-46A3-46C0-98C9-A072D543B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71C17C-0C43-41D5-8BE5-77F8C93C04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59" r="3" b="3"/>
          <a:stretch/>
        </p:blipFill>
        <p:spPr>
          <a:xfrm>
            <a:off x="-2" y="50611"/>
            <a:ext cx="3586582" cy="3552269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3573895B-DA42-4260-AE1E-182BA4123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675A56-2B25-4235-97CA-FD19D5946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6878" y="954852"/>
            <a:ext cx="3707844" cy="31319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Images of few datasets</a:t>
            </a:r>
          </a:p>
        </p:txBody>
      </p:sp>
      <p:pic>
        <p:nvPicPr>
          <p:cNvPr id="1026" name="Picture 2" descr="Sedimentary Rock Examples and Types">
            <a:extLst>
              <a:ext uri="{FF2B5EF4-FFF2-40B4-BE49-F238E27FC236}">
                <a16:creationId xmlns:a16="http://schemas.microsoft.com/office/drawing/2014/main" id="{8BF5C772-945E-440D-8209-B6752ADE2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3230" y="50611"/>
            <a:ext cx="3402556" cy="355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037A29E-2364-42E5-8AD4-CEC568291C5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206" t="18675" r="7239" b="9599"/>
          <a:stretch/>
        </p:blipFill>
        <p:spPr>
          <a:xfrm>
            <a:off x="390617" y="3653491"/>
            <a:ext cx="6214369" cy="285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676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FE65CB-EFD8-497D-A30A-093E20EAC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0E374F5-52B2-4260-8B1C-54237931F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FAA09-8D38-480D-8487-83BA4577A7E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3740509" cy="3881309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PROCESSED IMAGE will be IDENTIFIED ACCORDING TO ITS DATASET (SAND, ROCKS AND PITS).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For image identification and detection we will be using yolov3 algorithm.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We will be using OpenCV , keras and TensorFlow  libraries for this step.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AS THE IMAGE IS IDENTIFIED THE INSTRUCTION will be GIVEN TO proceed with the output .</a:t>
            </a:r>
            <a:endParaRPr lang="en-IN" sz="1800" dirty="0"/>
          </a:p>
          <a:p>
            <a:endParaRPr lang="en-IN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E670C2-5529-4CC4-A662-EC9FB681B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640831"/>
            <a:ext cx="3740515" cy="1573863"/>
          </a:xfrm>
        </p:spPr>
        <p:txBody>
          <a:bodyPr>
            <a:normAutofit/>
          </a:bodyPr>
          <a:lstStyle/>
          <a:p>
            <a:pPr marL="285750" indent="-285750" algn="l"/>
            <a:br>
              <a:rPr lang="en-IN" sz="2500"/>
            </a:br>
            <a:r>
              <a:rPr lang="en-US" sz="2500"/>
              <a:t>STEP-4 IDENTIFICATION AND DETECTION</a:t>
            </a:r>
            <a:br>
              <a:rPr lang="en-IN" sz="2500"/>
            </a:br>
            <a:endParaRPr lang="en-IN" sz="250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84CDB279-A0B3-45B2-B355-FD6502D8E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801" y="1097280"/>
            <a:ext cx="6720839" cy="4227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16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0596A74-6920-4346-9B37-70A99B4B12F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0" y="1307386"/>
            <a:ext cx="5533750" cy="3985259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DE3221-ACB5-432F-BE47-C213BA6BC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8251" y="1307386"/>
            <a:ext cx="5533750" cy="398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270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7">
            <a:extLst>
              <a:ext uri="{FF2B5EF4-FFF2-40B4-BE49-F238E27FC236}">
                <a16:creationId xmlns:a16="http://schemas.microsoft.com/office/drawing/2014/main" id="{48FE65CB-EFD8-497D-A30A-093E20EAC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5D3E84-2C4B-4BDC-BC35-509EBEB60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643" y="1473685"/>
            <a:ext cx="6299887" cy="3795681"/>
          </a:xfrm>
          <a:prstGeom prst="rect">
            <a:avLst/>
          </a:prstGeom>
        </p:spPr>
      </p:pic>
      <p:pic>
        <p:nvPicPr>
          <p:cNvPr id="23" name="Picture 19">
            <a:extLst>
              <a:ext uri="{FF2B5EF4-FFF2-40B4-BE49-F238E27FC236}">
                <a16:creationId xmlns:a16="http://schemas.microsoft.com/office/drawing/2014/main" id="{00E374F5-52B2-4260-8B1C-54237931F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47EA8-0F28-40CA-A3A0-0838E904E53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3740509" cy="388130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OUTPUT will be IN THE FORM OF PICTURE and an VOICE COMMAND.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PICTURE will be DISPLAYED ON THE digital SPEEDOMETER.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voice command will be passed on to the rider’s helmet via Bluetooth.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/>
          </a:p>
          <a:p>
            <a:endParaRPr lang="en-IN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3A4FC-D751-46C4-B982-7A50C0E71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640831"/>
            <a:ext cx="3740515" cy="1573863"/>
          </a:xfrm>
        </p:spPr>
        <p:txBody>
          <a:bodyPr>
            <a:normAutofit/>
          </a:bodyPr>
          <a:lstStyle/>
          <a:p>
            <a:pPr algn="l"/>
            <a:r>
              <a:rPr lang="en-US"/>
              <a:t>STEP-5 OUTPUT</a:t>
            </a:r>
            <a:br>
              <a:rPr lang="en-IN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26501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A0F0AC6-A89F-416B-9FA4-48E664065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0">
            <a:extLst>
              <a:ext uri="{FF2B5EF4-FFF2-40B4-BE49-F238E27FC236}">
                <a16:creationId xmlns:a16="http://schemas.microsoft.com/office/drawing/2014/main" id="{C31AA009-40AD-4098-8AE7-680CA35C6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0" name="Rectangle 12">
            <a:extLst>
              <a:ext uri="{FF2B5EF4-FFF2-40B4-BE49-F238E27FC236}">
                <a16:creationId xmlns:a16="http://schemas.microsoft.com/office/drawing/2014/main" id="{B63B6C0C-65BB-4F38-9C8A-0892266F8B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14">
            <a:extLst>
              <a:ext uri="{FF2B5EF4-FFF2-40B4-BE49-F238E27FC236}">
                <a16:creationId xmlns:a16="http://schemas.microsoft.com/office/drawing/2014/main" id="{09D77137-01B7-45E4-AA14-CD9E779B4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F3D40AE-4821-4003-9E88-265CC5D4F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1365957"/>
            <a:ext cx="10364452" cy="40414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/>
              <a:t>Flowchart of object detection</a:t>
            </a:r>
            <a:br>
              <a:rPr lang="en-US" sz="8000" dirty="0"/>
            </a:b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2077097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arallelogram 20">
            <a:extLst>
              <a:ext uri="{FF2B5EF4-FFF2-40B4-BE49-F238E27FC236}">
                <a16:creationId xmlns:a16="http://schemas.microsoft.com/office/drawing/2014/main" id="{B4CF151E-AEAE-475E-8EC5-750ED0112D6E}"/>
              </a:ext>
            </a:extLst>
          </p:cNvPr>
          <p:cNvSpPr/>
          <p:nvPr/>
        </p:nvSpPr>
        <p:spPr>
          <a:xfrm>
            <a:off x="3733800" y="2896668"/>
            <a:ext cx="2438400" cy="914400"/>
          </a:xfrm>
          <a:prstGeom prst="parallelogram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TRAINING</a:t>
            </a:r>
            <a:endParaRPr lang="en-IN" dirty="0"/>
          </a:p>
        </p:txBody>
      </p:sp>
      <p:sp>
        <p:nvSpPr>
          <p:cNvPr id="22" name="Flowchart: Alternate Process 21">
            <a:extLst>
              <a:ext uri="{FF2B5EF4-FFF2-40B4-BE49-F238E27FC236}">
                <a16:creationId xmlns:a16="http://schemas.microsoft.com/office/drawing/2014/main" id="{FD84EAE5-12E1-4856-8C24-B5B2CCC75521}"/>
              </a:ext>
            </a:extLst>
          </p:cNvPr>
          <p:cNvSpPr/>
          <p:nvPr/>
        </p:nvSpPr>
        <p:spPr>
          <a:xfrm>
            <a:off x="4038600" y="1649528"/>
            <a:ext cx="2514600" cy="914400"/>
          </a:xfrm>
          <a:prstGeom prst="flowChartAlternateProcess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ENCHANCEMENT</a:t>
            </a:r>
            <a:endParaRPr lang="en-IN" dirty="0"/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FF7D2E0F-E1E3-4ABA-8790-24962AE8B10D}"/>
              </a:ext>
            </a:extLst>
          </p:cNvPr>
          <p:cNvSpPr/>
          <p:nvPr/>
        </p:nvSpPr>
        <p:spPr>
          <a:xfrm>
            <a:off x="4038600" y="235296"/>
            <a:ext cx="2438400" cy="838200"/>
          </a:xfrm>
          <a:prstGeom prst="flowChartProcess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Capturing Images</a:t>
            </a:r>
            <a:endParaRPr lang="en-IN"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396C330-434C-4398-9ED6-08877A0E043D}"/>
              </a:ext>
            </a:extLst>
          </p:cNvPr>
          <p:cNvCxnSpPr/>
          <p:nvPr/>
        </p:nvCxnSpPr>
        <p:spPr>
          <a:xfrm>
            <a:off x="5105400" y="1073496"/>
            <a:ext cx="0" cy="599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2273BE6-5EB7-46E9-9FEC-066F24D5D80D}"/>
              </a:ext>
            </a:extLst>
          </p:cNvPr>
          <p:cNvCxnSpPr>
            <a:cxnSpLocks/>
          </p:cNvCxnSpPr>
          <p:nvPr/>
        </p:nvCxnSpPr>
        <p:spPr>
          <a:xfrm>
            <a:off x="5094316" y="2563928"/>
            <a:ext cx="0" cy="332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EFD0824-8EC7-4F3B-85DF-FC87A27D717E}"/>
              </a:ext>
            </a:extLst>
          </p:cNvPr>
          <p:cNvCxnSpPr>
            <a:cxnSpLocks/>
          </p:cNvCxnSpPr>
          <p:nvPr/>
        </p:nvCxnSpPr>
        <p:spPr>
          <a:xfrm>
            <a:off x="5029200" y="3753167"/>
            <a:ext cx="0" cy="402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E4B9963-8702-473E-B06F-349AA441328C}"/>
              </a:ext>
            </a:extLst>
          </p:cNvPr>
          <p:cNvCxnSpPr/>
          <p:nvPr/>
        </p:nvCxnSpPr>
        <p:spPr>
          <a:xfrm>
            <a:off x="5029200" y="5111345"/>
            <a:ext cx="0" cy="320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Flowchart: Data 49">
            <a:extLst>
              <a:ext uri="{FF2B5EF4-FFF2-40B4-BE49-F238E27FC236}">
                <a16:creationId xmlns:a16="http://schemas.microsoft.com/office/drawing/2014/main" id="{3600F2B0-2B6C-4CCC-A768-9509CF842BB8}"/>
              </a:ext>
            </a:extLst>
          </p:cNvPr>
          <p:cNvSpPr/>
          <p:nvPr/>
        </p:nvSpPr>
        <p:spPr>
          <a:xfrm>
            <a:off x="7572806" y="4196945"/>
            <a:ext cx="1905000" cy="914400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If passed</a:t>
            </a:r>
            <a:endParaRPr lang="en-IN" dirty="0"/>
          </a:p>
        </p:txBody>
      </p:sp>
      <p:sp>
        <p:nvSpPr>
          <p:cNvPr id="51" name="Flowchart: Terminator 50">
            <a:extLst>
              <a:ext uri="{FF2B5EF4-FFF2-40B4-BE49-F238E27FC236}">
                <a16:creationId xmlns:a16="http://schemas.microsoft.com/office/drawing/2014/main" id="{B5A38159-65EA-4943-9E7E-02D99C822D4E}"/>
              </a:ext>
            </a:extLst>
          </p:cNvPr>
          <p:cNvSpPr/>
          <p:nvPr/>
        </p:nvSpPr>
        <p:spPr>
          <a:xfrm>
            <a:off x="7954582" y="5516609"/>
            <a:ext cx="1188720" cy="934892"/>
          </a:xfrm>
          <a:prstGeom prst="flowChartTerminator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Final dataset</a:t>
            </a:r>
            <a:endParaRPr lang="en-IN" dirty="0"/>
          </a:p>
        </p:txBody>
      </p:sp>
      <p:sp>
        <p:nvSpPr>
          <p:cNvPr id="62" name="Flowchart: Alternate Process 61">
            <a:extLst>
              <a:ext uri="{FF2B5EF4-FFF2-40B4-BE49-F238E27FC236}">
                <a16:creationId xmlns:a16="http://schemas.microsoft.com/office/drawing/2014/main" id="{4B17A890-BA40-4A57-9CC0-5ED72C3F2441}"/>
              </a:ext>
            </a:extLst>
          </p:cNvPr>
          <p:cNvSpPr/>
          <p:nvPr/>
        </p:nvSpPr>
        <p:spPr>
          <a:xfrm>
            <a:off x="424644" y="4164873"/>
            <a:ext cx="1660119" cy="1041573"/>
          </a:xfrm>
          <a:prstGeom prst="flowChartAlternateProcess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Picture identification</a:t>
            </a:r>
            <a:endParaRPr lang="en-IN" dirty="0"/>
          </a:p>
        </p:txBody>
      </p:sp>
      <p:sp>
        <p:nvSpPr>
          <p:cNvPr id="63" name="Flowchart: Process 62">
            <a:extLst>
              <a:ext uri="{FF2B5EF4-FFF2-40B4-BE49-F238E27FC236}">
                <a16:creationId xmlns:a16="http://schemas.microsoft.com/office/drawing/2014/main" id="{08D0F0C6-A21E-4C38-AA28-A1212B1AFBCE}"/>
              </a:ext>
            </a:extLst>
          </p:cNvPr>
          <p:cNvSpPr/>
          <p:nvPr/>
        </p:nvSpPr>
        <p:spPr>
          <a:xfrm>
            <a:off x="457200" y="5689501"/>
            <a:ext cx="1909502" cy="762000"/>
          </a:xfrm>
          <a:prstGeom prst="flowChartProcess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Dataset </a:t>
            </a:r>
            <a:r>
              <a:rPr lang="en-US" dirty="0" err="1"/>
              <a:t>comparsion</a:t>
            </a:r>
            <a:endParaRPr lang="en-IN" dirty="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A9C767C8-EA7D-493D-B280-0FF0F3FD3EE4}"/>
              </a:ext>
            </a:extLst>
          </p:cNvPr>
          <p:cNvCxnSpPr/>
          <p:nvPr/>
        </p:nvCxnSpPr>
        <p:spPr>
          <a:xfrm>
            <a:off x="5029200" y="342900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51253AC0-302C-47ED-8262-7ED7FAEC6360}"/>
              </a:ext>
            </a:extLst>
          </p:cNvPr>
          <p:cNvCxnSpPr/>
          <p:nvPr/>
        </p:nvCxnSpPr>
        <p:spPr>
          <a:xfrm>
            <a:off x="1304493" y="5147063"/>
            <a:ext cx="0" cy="568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75" name="Flowchart: Process 74">
            <a:extLst>
              <a:ext uri="{FF2B5EF4-FFF2-40B4-BE49-F238E27FC236}">
                <a16:creationId xmlns:a16="http://schemas.microsoft.com/office/drawing/2014/main" id="{6338146C-3E03-49FA-9F31-F2323B074394}"/>
              </a:ext>
            </a:extLst>
          </p:cNvPr>
          <p:cNvSpPr/>
          <p:nvPr/>
        </p:nvSpPr>
        <p:spPr>
          <a:xfrm>
            <a:off x="3848100" y="4161819"/>
            <a:ext cx="2438394" cy="949526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IDENTIFICATION </a:t>
            </a:r>
          </a:p>
          <a:p>
            <a:pPr algn="ctr"/>
            <a:r>
              <a:rPr lang="en-US" dirty="0"/>
              <a:t>AND  </a:t>
            </a:r>
            <a:r>
              <a:rPr lang="en-IN" dirty="0"/>
              <a:t>DETECTION  OF DATASETS</a:t>
            </a:r>
          </a:p>
        </p:txBody>
      </p:sp>
      <p:sp>
        <p:nvSpPr>
          <p:cNvPr id="76" name="Flowchart: Connector 75">
            <a:extLst>
              <a:ext uri="{FF2B5EF4-FFF2-40B4-BE49-F238E27FC236}">
                <a16:creationId xmlns:a16="http://schemas.microsoft.com/office/drawing/2014/main" id="{D2D19CC2-0C32-4915-8A9A-D7300FED8C64}"/>
              </a:ext>
            </a:extLst>
          </p:cNvPr>
          <p:cNvSpPr/>
          <p:nvPr/>
        </p:nvSpPr>
        <p:spPr>
          <a:xfrm>
            <a:off x="3847514" y="5468988"/>
            <a:ext cx="2324686" cy="130538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Display symbol/voice command</a:t>
            </a:r>
          </a:p>
          <a:p>
            <a:pPr algn="ctr"/>
            <a:endParaRPr lang="en-IN" sz="1600" dirty="0"/>
          </a:p>
        </p:txBody>
      </p: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64B0737B-22CB-494F-99A9-7527B411F586}"/>
              </a:ext>
            </a:extLst>
          </p:cNvPr>
          <p:cNvCxnSpPr>
            <a:cxnSpLocks/>
            <a:stCxn id="75" idx="1"/>
            <a:endCxn id="90" idx="3"/>
          </p:cNvCxnSpPr>
          <p:nvPr/>
        </p:nvCxnSpPr>
        <p:spPr>
          <a:xfrm rot="10800000">
            <a:off x="1871402" y="2202498"/>
            <a:ext cx="1976698" cy="243408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Flowchart: Process 89">
            <a:extLst>
              <a:ext uri="{FF2B5EF4-FFF2-40B4-BE49-F238E27FC236}">
                <a16:creationId xmlns:a16="http://schemas.microsoft.com/office/drawing/2014/main" id="{41A3315C-A98E-4EA7-84A5-3C3C1D655ADB}"/>
              </a:ext>
            </a:extLst>
          </p:cNvPr>
          <p:cNvSpPr/>
          <p:nvPr/>
        </p:nvSpPr>
        <p:spPr>
          <a:xfrm>
            <a:off x="566998" y="1745298"/>
            <a:ext cx="1304404" cy="914400"/>
          </a:xfrm>
          <a:prstGeom prst="flowChart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Dataset loading</a:t>
            </a:r>
            <a:endParaRPr lang="en-IN" dirty="0"/>
          </a:p>
        </p:txBody>
      </p:sp>
      <p:sp>
        <p:nvSpPr>
          <p:cNvPr id="94" name="Flowchart: Alternate Process 93">
            <a:extLst>
              <a:ext uri="{FF2B5EF4-FFF2-40B4-BE49-F238E27FC236}">
                <a16:creationId xmlns:a16="http://schemas.microsoft.com/office/drawing/2014/main" id="{E3215EC5-516B-4AD1-8919-4D325F26A02E}"/>
              </a:ext>
            </a:extLst>
          </p:cNvPr>
          <p:cNvSpPr/>
          <p:nvPr/>
        </p:nvSpPr>
        <p:spPr>
          <a:xfrm>
            <a:off x="583018" y="2949093"/>
            <a:ext cx="1358091" cy="76200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Dividing picture into blocks</a:t>
            </a:r>
            <a:endParaRPr lang="en-IN" dirty="0"/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C580AA38-EE1D-484D-9343-122B3285C5D7}"/>
              </a:ext>
            </a:extLst>
          </p:cNvPr>
          <p:cNvCxnSpPr>
            <a:cxnSpLocks/>
          </p:cNvCxnSpPr>
          <p:nvPr/>
        </p:nvCxnSpPr>
        <p:spPr>
          <a:xfrm>
            <a:off x="1216429" y="2651595"/>
            <a:ext cx="0" cy="297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C68F9FB6-2189-4910-BD13-9E344E759052}"/>
              </a:ext>
            </a:extLst>
          </p:cNvPr>
          <p:cNvCxnSpPr>
            <a:cxnSpLocks/>
          </p:cNvCxnSpPr>
          <p:nvPr/>
        </p:nvCxnSpPr>
        <p:spPr>
          <a:xfrm>
            <a:off x="1219200" y="3704244"/>
            <a:ext cx="0" cy="5004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01" name="Flowchart: Alternate Process 100">
            <a:extLst>
              <a:ext uri="{FF2B5EF4-FFF2-40B4-BE49-F238E27FC236}">
                <a16:creationId xmlns:a16="http://schemas.microsoft.com/office/drawing/2014/main" id="{7809AA88-7B65-4301-9F1B-71DBE03AC32E}"/>
              </a:ext>
            </a:extLst>
          </p:cNvPr>
          <p:cNvSpPr/>
          <p:nvPr/>
        </p:nvSpPr>
        <p:spPr>
          <a:xfrm>
            <a:off x="7772400" y="1589437"/>
            <a:ext cx="1752595" cy="887528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Feeding  images</a:t>
            </a:r>
            <a:endParaRPr lang="en-IN" dirty="0"/>
          </a:p>
        </p:txBody>
      </p:sp>
      <p:sp>
        <p:nvSpPr>
          <p:cNvPr id="103" name="Flowchart: Process 102">
            <a:extLst>
              <a:ext uri="{FF2B5EF4-FFF2-40B4-BE49-F238E27FC236}">
                <a16:creationId xmlns:a16="http://schemas.microsoft.com/office/drawing/2014/main" id="{9A3440A6-901F-4CCE-AB95-44B23838F319}"/>
              </a:ext>
            </a:extLst>
          </p:cNvPr>
          <p:cNvSpPr/>
          <p:nvPr/>
        </p:nvSpPr>
        <p:spPr>
          <a:xfrm>
            <a:off x="7603374" y="2933016"/>
            <a:ext cx="1905000" cy="763068"/>
          </a:xfrm>
          <a:prstGeom prst="flowChart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Manual screening</a:t>
            </a:r>
            <a:endParaRPr lang="en-IN" dirty="0"/>
          </a:p>
        </p:txBody>
      </p: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4ACA5A6-153F-482B-ACCE-74B134C5E0FF}"/>
              </a:ext>
            </a:extLst>
          </p:cNvPr>
          <p:cNvCxnSpPr/>
          <p:nvPr/>
        </p:nvCxnSpPr>
        <p:spPr>
          <a:xfrm>
            <a:off x="8548942" y="3353868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CE2DB727-1C79-4F36-9C27-7F59B657E068}"/>
              </a:ext>
            </a:extLst>
          </p:cNvPr>
          <p:cNvCxnSpPr>
            <a:endCxn id="103" idx="0"/>
          </p:cNvCxnSpPr>
          <p:nvPr/>
        </p:nvCxnSpPr>
        <p:spPr>
          <a:xfrm>
            <a:off x="8532321" y="2478356"/>
            <a:ext cx="23553" cy="454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6E582E14-C9CA-45DA-AEDF-EBBD1F97B670}"/>
              </a:ext>
            </a:extLst>
          </p:cNvPr>
          <p:cNvCxnSpPr>
            <a:stCxn id="103" idx="2"/>
          </p:cNvCxnSpPr>
          <p:nvPr/>
        </p:nvCxnSpPr>
        <p:spPr>
          <a:xfrm>
            <a:off x="8555874" y="3696084"/>
            <a:ext cx="0" cy="489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17" name="Connector: Elbow 116">
            <a:extLst>
              <a:ext uri="{FF2B5EF4-FFF2-40B4-BE49-F238E27FC236}">
                <a16:creationId xmlns:a16="http://schemas.microsoft.com/office/drawing/2014/main" id="{B0535F23-1E07-4D7D-BE08-7627B8ACCC02}"/>
              </a:ext>
            </a:extLst>
          </p:cNvPr>
          <p:cNvCxnSpPr>
            <a:stCxn id="21" idx="2"/>
            <a:endCxn id="101" idx="1"/>
          </p:cNvCxnSpPr>
          <p:nvPr/>
        </p:nvCxnSpPr>
        <p:spPr>
          <a:xfrm flipV="1">
            <a:off x="6057900" y="2033201"/>
            <a:ext cx="1714500" cy="13206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837C1988-6976-4C5F-A05C-18FAE175643A}"/>
              </a:ext>
            </a:extLst>
          </p:cNvPr>
          <p:cNvCxnSpPr>
            <a:cxnSpLocks/>
          </p:cNvCxnSpPr>
          <p:nvPr/>
        </p:nvCxnSpPr>
        <p:spPr>
          <a:xfrm>
            <a:off x="9524995" y="3305679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Connector: Elbow 144">
            <a:extLst>
              <a:ext uri="{FF2B5EF4-FFF2-40B4-BE49-F238E27FC236}">
                <a16:creationId xmlns:a16="http://schemas.microsoft.com/office/drawing/2014/main" id="{4EC1D4B0-DD84-4DF1-9EE6-E6BD6DEBB5BF}"/>
              </a:ext>
            </a:extLst>
          </p:cNvPr>
          <p:cNvCxnSpPr>
            <a:cxnSpLocks/>
            <a:endCxn id="101" idx="3"/>
          </p:cNvCxnSpPr>
          <p:nvPr/>
        </p:nvCxnSpPr>
        <p:spPr>
          <a:xfrm rot="16200000" flipV="1">
            <a:off x="9498356" y="2059840"/>
            <a:ext cx="1272478" cy="121920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E3937E3-2F7A-4A6C-99F7-05103D5FC257}"/>
              </a:ext>
            </a:extLst>
          </p:cNvPr>
          <p:cNvCxnSpPr>
            <a:stCxn id="50" idx="4"/>
            <a:endCxn id="51" idx="0"/>
          </p:cNvCxnSpPr>
          <p:nvPr/>
        </p:nvCxnSpPr>
        <p:spPr>
          <a:xfrm>
            <a:off x="8525306" y="5111345"/>
            <a:ext cx="23636" cy="405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036A392-B1AC-445C-9880-9E665FE8D0EA}"/>
              </a:ext>
            </a:extLst>
          </p:cNvPr>
          <p:cNvSpPr txBox="1"/>
          <p:nvPr/>
        </p:nvSpPr>
        <p:spPr>
          <a:xfrm>
            <a:off x="10859059" y="2743200"/>
            <a:ext cx="803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fails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340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5F86BEAF-FD24-4827-AD37-6785EBC9C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4D4DD4CF-9732-4771-98FE-77886DC91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885D8B-655E-45FB-A1F8-B27D96B2ED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385" r="-1" b="-1"/>
          <a:stretch/>
        </p:blipFill>
        <p:spPr>
          <a:xfrm>
            <a:off x="1" y="10"/>
            <a:ext cx="7479157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A2861A9C-C970-4FFE-B67C-222B6F573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791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D2FDF82E-EBD8-4EC5-AD10-CD9E70EE8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9B9716-C670-4729-9832-5A1CACFDB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/>
              <a:t>Table of contexts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D913E-E72A-46C1-B9DB-6160F73D4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96408" y="2367092"/>
            <a:ext cx="3352128" cy="3881309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marL="342900" indent="-228600" algn="l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CONTEXT</a:t>
            </a:r>
          </a:p>
          <a:p>
            <a:pPr marL="342900" indent="-228600" algn="l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Literature survey</a:t>
            </a:r>
          </a:p>
          <a:p>
            <a:pPr marL="342900" indent="-228600" algn="l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ABSTRACT</a:t>
            </a:r>
          </a:p>
          <a:p>
            <a:pPr marL="342900" indent="-228600" algn="l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Our approach to the project</a:t>
            </a:r>
          </a:p>
          <a:p>
            <a:pPr marL="342900" indent="-228600" algn="l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Flow chart </a:t>
            </a:r>
          </a:p>
          <a:p>
            <a:pPr marL="342900" indent="-228600" algn="l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Methodology</a:t>
            </a:r>
          </a:p>
          <a:p>
            <a:pPr marL="342900" indent="-228600" algn="l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Tools and packages</a:t>
            </a:r>
          </a:p>
          <a:p>
            <a:pPr marL="342900" indent="-228600" algn="l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CONCLUSION</a:t>
            </a:r>
          </a:p>
          <a:p>
            <a:pPr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86863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097D035D-26CF-4F03-A1A7-FF5BC3A0A2B1}"/>
              </a:ext>
            </a:extLst>
          </p:cNvPr>
          <p:cNvSpPr/>
          <p:nvPr/>
        </p:nvSpPr>
        <p:spPr>
          <a:xfrm>
            <a:off x="1035698" y="1259631"/>
            <a:ext cx="2408849" cy="130628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Data </a:t>
            </a:r>
          </a:p>
          <a:p>
            <a:pPr algn="ctr"/>
            <a:r>
              <a:rPr lang="en-IN" dirty="0"/>
              <a:t>Pre-processing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EB7D5AB-126D-4246-9F61-B51FCD571E02}"/>
              </a:ext>
            </a:extLst>
          </p:cNvPr>
          <p:cNvCxnSpPr>
            <a:cxnSpLocks/>
          </p:cNvCxnSpPr>
          <p:nvPr/>
        </p:nvCxnSpPr>
        <p:spPr>
          <a:xfrm>
            <a:off x="3537854" y="1912775"/>
            <a:ext cx="15768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47B5974-BABB-49A6-84E4-AF5EE2864189}"/>
              </a:ext>
            </a:extLst>
          </p:cNvPr>
          <p:cNvSpPr/>
          <p:nvPr/>
        </p:nvSpPr>
        <p:spPr>
          <a:xfrm>
            <a:off x="5197151" y="1259631"/>
            <a:ext cx="1912775" cy="13062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Feature engineering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6174F7C-FE85-410B-83F0-3CE07DA37346}"/>
              </a:ext>
            </a:extLst>
          </p:cNvPr>
          <p:cNvSpPr/>
          <p:nvPr/>
        </p:nvSpPr>
        <p:spPr>
          <a:xfrm>
            <a:off x="8668140" y="1254966"/>
            <a:ext cx="1800805" cy="13062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Model Creation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A709FAD-DC59-43AD-9CBA-F7A69513A86A}"/>
              </a:ext>
            </a:extLst>
          </p:cNvPr>
          <p:cNvSpPr/>
          <p:nvPr/>
        </p:nvSpPr>
        <p:spPr>
          <a:xfrm>
            <a:off x="5197151" y="3848873"/>
            <a:ext cx="1912775" cy="13062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API Implementation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CFF4986-7235-4796-A9C3-B3DE25E730B2}"/>
              </a:ext>
            </a:extLst>
          </p:cNvPr>
          <p:cNvSpPr/>
          <p:nvPr/>
        </p:nvSpPr>
        <p:spPr>
          <a:xfrm>
            <a:off x="8767665" y="3853543"/>
            <a:ext cx="1800804" cy="13062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Model Testing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BAE4474-F67A-46EC-8D98-6D9D2CC5FC11}"/>
              </a:ext>
            </a:extLst>
          </p:cNvPr>
          <p:cNvSpPr/>
          <p:nvPr/>
        </p:nvSpPr>
        <p:spPr>
          <a:xfrm>
            <a:off x="1035698" y="3844207"/>
            <a:ext cx="2408849" cy="130628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Backend Creation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BCFB771-7F84-4A39-B6A6-EDA7F718803B}"/>
              </a:ext>
            </a:extLst>
          </p:cNvPr>
          <p:cNvCxnSpPr>
            <a:cxnSpLocks/>
          </p:cNvCxnSpPr>
          <p:nvPr/>
        </p:nvCxnSpPr>
        <p:spPr>
          <a:xfrm flipH="1" flipV="1">
            <a:off x="3632329" y="4492682"/>
            <a:ext cx="1377040" cy="4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D10CE5A-C141-42EF-B1BF-82BB25C6C7B7}"/>
              </a:ext>
            </a:extLst>
          </p:cNvPr>
          <p:cNvCxnSpPr/>
          <p:nvPr/>
        </p:nvCxnSpPr>
        <p:spPr>
          <a:xfrm>
            <a:off x="7203233" y="1903445"/>
            <a:ext cx="1371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24491E9-671B-4BA9-AC02-32A13012931C}"/>
              </a:ext>
            </a:extLst>
          </p:cNvPr>
          <p:cNvCxnSpPr/>
          <p:nvPr/>
        </p:nvCxnSpPr>
        <p:spPr>
          <a:xfrm>
            <a:off x="9643185" y="2687216"/>
            <a:ext cx="0" cy="9983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095951E-3C36-4DA6-96ED-D63221C6899F}"/>
              </a:ext>
            </a:extLst>
          </p:cNvPr>
          <p:cNvCxnSpPr>
            <a:cxnSpLocks/>
          </p:cNvCxnSpPr>
          <p:nvPr/>
        </p:nvCxnSpPr>
        <p:spPr>
          <a:xfrm flipH="1">
            <a:off x="7256884" y="4506671"/>
            <a:ext cx="12642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9954DE1-42AC-448D-8E5B-3F24CF47192E}"/>
              </a:ext>
            </a:extLst>
          </p:cNvPr>
          <p:cNvSpPr txBox="1"/>
          <p:nvPr/>
        </p:nvSpPr>
        <p:spPr>
          <a:xfrm>
            <a:off x="4002833" y="289249"/>
            <a:ext cx="41521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METHODOLOGY 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2917470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2D460-A601-4B02-9A02-A2E86ED30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and packages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1A6D4-2F77-4DC8-8E51-F4CDD18B7B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425764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Tools</a:t>
            </a:r>
          </a:p>
          <a:p>
            <a:r>
              <a:rPr lang="en-US" dirty="0"/>
              <a:t>Py-charm</a:t>
            </a:r>
          </a:p>
          <a:p>
            <a:r>
              <a:rPr lang="en-US" dirty="0"/>
              <a:t>Flask</a:t>
            </a:r>
          </a:p>
          <a:p>
            <a:pPr marL="0" indent="0">
              <a:buNone/>
            </a:pPr>
            <a:r>
              <a:rPr lang="en-US" dirty="0"/>
              <a:t>Packages</a:t>
            </a:r>
          </a:p>
          <a:p>
            <a:r>
              <a:rPr lang="en-US" dirty="0"/>
              <a:t>Open-cv </a:t>
            </a:r>
          </a:p>
          <a:p>
            <a:r>
              <a:rPr lang="en-IN" i="0" dirty="0">
                <a:effectLst/>
                <a:latin typeface="Helvetica" panose="020B0604020202020204" pitchFamily="34" charset="0"/>
              </a:rPr>
              <a:t>TensorFlow</a:t>
            </a:r>
          </a:p>
          <a:p>
            <a:r>
              <a:rPr lang="en-IN" i="0" dirty="0">
                <a:effectLst/>
                <a:latin typeface="Helvetica" panose="020B0604020202020204" pitchFamily="34" charset="0"/>
              </a:rPr>
              <a:t>Pandas</a:t>
            </a:r>
          </a:p>
          <a:p>
            <a:r>
              <a:rPr lang="en-IN" b="0" i="0" dirty="0">
                <a:effectLst/>
                <a:latin typeface="Helvetica" panose="020B0604020202020204" pitchFamily="34" charset="0"/>
              </a:rPr>
              <a:t>NumPy</a:t>
            </a:r>
          </a:p>
          <a:p>
            <a:pPr marL="0" indent="0">
              <a:buNone/>
            </a:pPr>
            <a:endParaRPr lang="en-IN" i="0" dirty="0">
              <a:effectLst/>
              <a:latin typeface="Helvetica" panose="020B0604020202020204" pitchFamily="34" charset="0"/>
            </a:endParaRPr>
          </a:p>
          <a:p>
            <a:endParaRPr lang="en-IN" i="0" dirty="0">
              <a:effectLst/>
              <a:latin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11405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2">
            <a:extLst>
              <a:ext uri="{FF2B5EF4-FFF2-40B4-BE49-F238E27FC236}">
                <a16:creationId xmlns:a16="http://schemas.microsoft.com/office/drawing/2014/main" id="{9A0F0AC6-A89F-416B-9FA4-48E664065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18D7DD0-110F-43F3-A7E4-B51873CBF1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A6F4DB63-A191-45D9-8A53-9B18F8FE2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C0BB8E50-9569-495A-A548-A5AD50553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6F26545-4582-4DBE-973B-ED1BC9CBD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91"/>
            <a:ext cx="12188952" cy="228600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88900" dist="25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E47A6981-7EBF-4F2B-BD20-3124170BF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037" b="73004"/>
          <a:stretch/>
        </p:blipFill>
        <p:spPr>
          <a:xfrm>
            <a:off x="77277" y="-1"/>
            <a:ext cx="1272021" cy="84117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6497DCFF-C2AA-4065-BFCF-1E7535B0D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24" t="86960" r="29150"/>
          <a:stretch/>
        </p:blipFill>
        <p:spPr>
          <a:xfrm>
            <a:off x="11061755" y="-1"/>
            <a:ext cx="1127197" cy="553967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15E1159C-5B31-49A8-A933-C1179723C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59" t="72411" r="-74" b="13790"/>
          <a:stretch/>
        </p:blipFill>
        <p:spPr>
          <a:xfrm>
            <a:off x="77277" y="1444827"/>
            <a:ext cx="1096303" cy="841175"/>
          </a:xfrm>
          <a:custGeom>
            <a:avLst/>
            <a:gdLst>
              <a:gd name="connsiteX0" fmla="*/ 0 w 915864"/>
              <a:gd name="connsiteY0" fmla="*/ 0 h 702727"/>
              <a:gd name="connsiteX1" fmla="*/ 915864 w 915864"/>
              <a:gd name="connsiteY1" fmla="*/ 0 h 702727"/>
              <a:gd name="connsiteX2" fmla="*/ 915864 w 915864"/>
              <a:gd name="connsiteY2" fmla="*/ 702727 h 702727"/>
              <a:gd name="connsiteX3" fmla="*/ 176126 w 915864"/>
              <a:gd name="connsiteY3" fmla="*/ 702727 h 702727"/>
              <a:gd name="connsiteX4" fmla="*/ 175195 w 915864"/>
              <a:gd name="connsiteY4" fmla="*/ 702179 h 702727"/>
              <a:gd name="connsiteX5" fmla="*/ 45222 w 915864"/>
              <a:gd name="connsiteY5" fmla="*/ 592499 h 702727"/>
              <a:gd name="connsiteX6" fmla="*/ 0 w 915864"/>
              <a:gd name="connsiteY6" fmla="*/ 531614 h 70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5864" h="702727">
                <a:moveTo>
                  <a:pt x="0" y="0"/>
                </a:moveTo>
                <a:lnTo>
                  <a:pt x="915864" y="0"/>
                </a:lnTo>
                <a:lnTo>
                  <a:pt x="915864" y="702727"/>
                </a:lnTo>
                <a:lnTo>
                  <a:pt x="176126" y="702727"/>
                </a:lnTo>
                <a:lnTo>
                  <a:pt x="175195" y="702179"/>
                </a:lnTo>
                <a:cubicBezTo>
                  <a:pt x="126139" y="669596"/>
                  <a:pt x="82453" y="632772"/>
                  <a:pt x="45222" y="592499"/>
                </a:cubicBezTo>
                <a:lnTo>
                  <a:pt x="0" y="531614"/>
                </a:lnTo>
                <a:close/>
              </a:path>
            </a:pathLst>
          </a:cu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DA9BD01A-0D38-48EA-98E5-BB66386F3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24" t="71774" r="2564"/>
          <a:stretch/>
        </p:blipFill>
        <p:spPr>
          <a:xfrm>
            <a:off x="11036686" y="1071807"/>
            <a:ext cx="1155314" cy="12300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1C5431-49CB-4489-88EB-B5617F18EF65}"/>
              </a:ext>
            </a:extLst>
          </p:cNvPr>
          <p:cNvSpPr txBox="1"/>
          <p:nvPr/>
        </p:nvSpPr>
        <p:spPr>
          <a:xfrm>
            <a:off x="913774" y="2705878"/>
            <a:ext cx="10363826" cy="3085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 marL="3429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</a:pPr>
            <a:endParaRPr lang="en-US" sz="1900" b="1" cap="all" dirty="0"/>
          </a:p>
          <a:p>
            <a:pPr marL="3429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</a:pPr>
            <a:r>
              <a:rPr lang="en-US" sz="1900" cap="all" dirty="0"/>
              <a:t>By choosing this topic, we have aimed to produce optimized solution for the obstacles that have come up in the experiments we have seen till date. </a:t>
            </a:r>
          </a:p>
          <a:p>
            <a:pPr marL="571500"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900" cap="all" dirty="0"/>
              <a:t>Our  product  will be useful  in </a:t>
            </a:r>
            <a:r>
              <a:rPr lang="en-US" sz="1900" b="0" i="0" cap="all" dirty="0"/>
              <a:t>road condition monitoring and prevent accidents</a:t>
            </a:r>
            <a:r>
              <a:rPr lang="en-US" sz="1900" cap="all" dirty="0"/>
              <a:t> during night time </a:t>
            </a:r>
            <a:r>
              <a:rPr lang="en-US" sz="1900" b="0" i="0" cap="all" dirty="0"/>
              <a:t>.</a:t>
            </a:r>
          </a:p>
          <a:p>
            <a:pPr marL="571500"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900" cap="all" dirty="0"/>
              <a:t>Our attempt here is to try to develop a better solution for object detection in vehicles .</a:t>
            </a:r>
          </a:p>
          <a:p>
            <a:pPr marL="571500"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900" cap="all" dirty="0"/>
              <a:t> In addition to that we are also attempting to convey the info of detected objects to the rider in an efficient manner.</a:t>
            </a:r>
            <a:endParaRPr lang="en-US" sz="1900" b="0" i="0" cap="all" dirty="0"/>
          </a:p>
          <a:p>
            <a:pPr marL="571500"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300" b="0" i="0" cap="all" dirty="0"/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</a:pPr>
            <a:br>
              <a:rPr lang="en-US" sz="1300" b="0" i="0" cap="all" dirty="0"/>
            </a:br>
            <a:r>
              <a:rPr lang="en-US" sz="1300" cap="all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9F1840-4981-433A-9EA2-7F14C0C91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2598" y="1"/>
            <a:ext cx="1059402" cy="8977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0FCB9F-ABFD-40FC-BC87-508509E1D14F}"/>
              </a:ext>
            </a:extLst>
          </p:cNvPr>
          <p:cNvSpPr txBox="1"/>
          <p:nvPr/>
        </p:nvSpPr>
        <p:spPr>
          <a:xfrm>
            <a:off x="3657600" y="897769"/>
            <a:ext cx="49182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cap="all" dirty="0">
                <a:solidFill>
                  <a:schemeClr val="bg1"/>
                </a:solidFill>
              </a:rPr>
              <a:t>CONCLUSION</a:t>
            </a:r>
          </a:p>
          <a:p>
            <a:pPr algn="ctr"/>
            <a:endParaRPr lang="en-IN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30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Thankyou Pictures | Download Free Images on Unsplash">
            <a:extLst>
              <a:ext uri="{FF2B5EF4-FFF2-40B4-BE49-F238E27FC236}">
                <a16:creationId xmlns:a16="http://schemas.microsoft.com/office/drawing/2014/main" id="{138E3047-670B-42B5-86EE-89F2B89B2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9662" y="1313895"/>
            <a:ext cx="7116078" cy="3932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963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85">
            <a:extLst>
              <a:ext uri="{FF2B5EF4-FFF2-40B4-BE49-F238E27FC236}">
                <a16:creationId xmlns:a16="http://schemas.microsoft.com/office/drawing/2014/main" id="{5F86BEAF-FD24-4827-AD37-6785EBC9C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0" name="Rectangle 87">
            <a:extLst>
              <a:ext uri="{FF2B5EF4-FFF2-40B4-BE49-F238E27FC236}">
                <a16:creationId xmlns:a16="http://schemas.microsoft.com/office/drawing/2014/main" id="{CEEB192A-8443-482C-AFF6-77DB793E2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FAC86C-832E-4BAE-ACC2-D3B52EE760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5000"/>
          </a:blip>
          <a:srcRect l="4069" r="17302" b="-1"/>
          <a:stretch/>
        </p:blipFill>
        <p:spPr>
          <a:xfrm>
            <a:off x="20" y="-3278"/>
            <a:ext cx="12191980" cy="6861278"/>
          </a:xfrm>
          <a:prstGeom prst="rect">
            <a:avLst/>
          </a:prstGeom>
        </p:spPr>
      </p:pic>
      <p:pic>
        <p:nvPicPr>
          <p:cNvPr id="111" name="Picture 89">
            <a:extLst>
              <a:ext uri="{FF2B5EF4-FFF2-40B4-BE49-F238E27FC236}">
                <a16:creationId xmlns:a16="http://schemas.microsoft.com/office/drawing/2014/main" id="{77CE03F7-0B3E-496D-9B90-C00E185FB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34B617-EBFA-48D3-8F3A-EE1A1BF67F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32598" y="1"/>
            <a:ext cx="1059402" cy="897768"/>
          </a:xfrm>
          <a:prstGeom prst="rect">
            <a:avLst/>
          </a:prstGeom>
        </p:spPr>
      </p:pic>
      <p:graphicFrame>
        <p:nvGraphicFramePr>
          <p:cNvPr id="97" name="TextBox 1">
            <a:extLst>
              <a:ext uri="{FF2B5EF4-FFF2-40B4-BE49-F238E27FC236}">
                <a16:creationId xmlns:a16="http://schemas.microsoft.com/office/drawing/2014/main" id="{DD94A8EB-1224-47AE-BB15-C3110AE772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5859401"/>
              </p:ext>
            </p:extLst>
          </p:nvPr>
        </p:nvGraphicFramePr>
        <p:xfrm>
          <a:off x="914087" y="1704665"/>
          <a:ext cx="10363826" cy="34241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726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F3F3FA0-D093-4DDE-995A-28FEFD1FA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45" r="12781"/>
          <a:stretch/>
        </p:blipFill>
        <p:spPr bwMode="auto">
          <a:xfrm>
            <a:off x="630314" y="1526957"/>
            <a:ext cx="5379868" cy="450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une: Truck crashes into bike, helmet saves cop&amp;#39;s life | Pune News - Times  of India">
            <a:extLst>
              <a:ext uri="{FF2B5EF4-FFF2-40B4-BE49-F238E27FC236}">
                <a16:creationId xmlns:a16="http://schemas.microsoft.com/office/drawing/2014/main" id="{C39B5A9E-6269-4CC4-A04F-F024A517C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2841" y="1526957"/>
            <a:ext cx="5456806" cy="450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16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93AD09-40E8-4401-BD79-91D578C04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51" y="1100831"/>
            <a:ext cx="5337157" cy="53976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BBD6242-D8BA-4BB2-AFF1-5DB2DE3D65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45" t="16120" r="38728" b="7389"/>
          <a:stretch/>
        </p:blipFill>
        <p:spPr>
          <a:xfrm>
            <a:off x="6365289" y="1100832"/>
            <a:ext cx="5104661" cy="539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23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44B386-28D6-453D-B53B-6DD1572FE7EB}"/>
              </a:ext>
            </a:extLst>
          </p:cNvPr>
          <p:cNvSpPr txBox="1"/>
          <p:nvPr/>
        </p:nvSpPr>
        <p:spPr>
          <a:xfrm>
            <a:off x="2083293" y="339849"/>
            <a:ext cx="80254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</a:rPr>
              <a:t>AI BASED TOOL TO ASSIST VEHICLES IN DETECTING OBJECTS TO AVOID ACCIDENTS</a:t>
            </a:r>
            <a:endParaRPr lang="en-IN" sz="3600" dirty="0">
              <a:latin typeface="Bahnschrift Condensed" panose="020B0502040204020203" pitchFamily="34" charset="0"/>
            </a:endParaRPr>
          </a:p>
        </p:txBody>
      </p:sp>
      <p:pic>
        <p:nvPicPr>
          <p:cNvPr id="1026" name="Picture 2" descr="Advanced rider assistance systems">
            <a:extLst>
              <a:ext uri="{FF2B5EF4-FFF2-40B4-BE49-F238E27FC236}">
                <a16:creationId xmlns:a16="http://schemas.microsoft.com/office/drawing/2014/main" id="{21B57057-BC46-466E-91C9-5720D2EFC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647" y="1540178"/>
            <a:ext cx="11201400" cy="482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8984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F86BEAF-FD24-4827-AD37-6785EBC9C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4D4DD4CF-9732-4771-98FE-77886DC91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82EFE4-BEB3-4F99-A8BD-AED4E6E454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8207"/>
          <a:stretch/>
        </p:blipFill>
        <p:spPr>
          <a:xfrm>
            <a:off x="7560474" y="0"/>
            <a:ext cx="4631526" cy="6857999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A2861A9C-C970-4FFE-B67C-222B6F573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791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D2FDF82E-EBD8-4EC5-AD10-CD9E70EE8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8650349-2676-4C8D-A6E6-58C65B9821E4}"/>
              </a:ext>
            </a:extLst>
          </p:cNvPr>
          <p:cNvSpPr txBox="1"/>
          <p:nvPr/>
        </p:nvSpPr>
        <p:spPr>
          <a:xfrm>
            <a:off x="183168" y="1012054"/>
            <a:ext cx="7123154" cy="5501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</a:pPr>
            <a:r>
              <a:rPr lang="en-US" sz="2000" b="1" u="sng" cap="all" dirty="0"/>
              <a:t>Problem statement 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</a:pPr>
            <a:endParaRPr lang="en-US" sz="2000" b="1" u="sng" cap="all" dirty="0"/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</a:pPr>
            <a:r>
              <a:rPr lang="en-US" sz="2000" cap="all" dirty="0"/>
              <a:t>On a survey ABOUT TWO WHEELER ROAD ACCIDENTS , WE CAME TO KNOW THAT UPTO 60% OF ACCIDENTS HAPPEN AT NIGHT TIME.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cap="all" dirty="0"/>
              <a:t>MOST OF THESE ACCIDENTS were LEAD BY PITS ,SAND, ROCKS AND OTHER OBSTACLES ON THE ROAD.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i="0" cap="all" dirty="0"/>
              <a:t>DUE TO LOW VISIBILITY AT NIGHT TIME THESE OBSTACLES CAN’T BE  SPOTTED BY THE RIDER.</a:t>
            </a:r>
            <a:endParaRPr lang="en-US" sz="2000" cap="all" dirty="0"/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cap="all" dirty="0"/>
              <a:t>THERE IS NO EXISTING TECHNOLOGY for alerting the rider in above scenarios .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cap="all" dirty="0"/>
              <a:t>SO WE WANTED TO EXPLORE THIS PROBLEM THROUGH OBJECT DETECTION.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100" b="0" i="0" cap="all" dirty="0"/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100" cap="al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695EF8-B899-4BA9-87D4-EA852F306B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32598" y="1"/>
            <a:ext cx="1059402" cy="89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93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">
            <a:extLst>
              <a:ext uri="{FF2B5EF4-FFF2-40B4-BE49-F238E27FC236}">
                <a16:creationId xmlns:a16="http://schemas.microsoft.com/office/drawing/2014/main" id="{55185833-50A1-4075-9C90-F6E7B153A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2">
            <a:extLst>
              <a:ext uri="{FF2B5EF4-FFF2-40B4-BE49-F238E27FC236}">
                <a16:creationId xmlns:a16="http://schemas.microsoft.com/office/drawing/2014/main" id="{680F41EF-72A4-4DA7-9DEB-C487B2512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7" name="Rectangle 14">
            <a:extLst>
              <a:ext uri="{FF2B5EF4-FFF2-40B4-BE49-F238E27FC236}">
                <a16:creationId xmlns:a16="http://schemas.microsoft.com/office/drawing/2014/main" id="{3388DE1D-1A71-4E31-AAED-0471F9983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1904FE47-B3A5-4844-9F20-6A8853C2E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A7AFCF-8A3C-4D26-B232-0A9FBF9E8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355"/>
          <a:stretch/>
        </p:blipFill>
        <p:spPr>
          <a:xfrm>
            <a:off x="20" y="10"/>
            <a:ext cx="4024741" cy="3428989"/>
          </a:xfrm>
          <a:prstGeom prst="rect">
            <a:avLst/>
          </a:prstGeom>
        </p:spPr>
      </p:pic>
      <p:pic>
        <p:nvPicPr>
          <p:cNvPr id="5" name="Picture 4" descr="2017 KTM 390 Duke: 5 Things You Can Do With Colour TFT Display - ZigWheels">
            <a:extLst>
              <a:ext uri="{FF2B5EF4-FFF2-40B4-BE49-F238E27FC236}">
                <a16:creationId xmlns:a16="http://schemas.microsoft.com/office/drawing/2014/main" id="{F7CAEEB9-079C-47A1-BC2F-C041F7D9D6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9"/>
          <a:stretch/>
        </p:blipFill>
        <p:spPr bwMode="auto">
          <a:xfrm>
            <a:off x="-3177" y="3428998"/>
            <a:ext cx="4024761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Straight Connector 18">
            <a:extLst>
              <a:ext uri="{FF2B5EF4-FFF2-40B4-BE49-F238E27FC236}">
                <a16:creationId xmlns:a16="http://schemas.microsoft.com/office/drawing/2014/main" id="{D02BA5CC-2AC9-4650-8EF2-2F935A291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27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3274" y="3428999"/>
            <a:ext cx="3981487" cy="1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0">
            <a:extLst>
              <a:ext uri="{FF2B5EF4-FFF2-40B4-BE49-F238E27FC236}">
                <a16:creationId xmlns:a16="http://schemas.microsoft.com/office/drawing/2014/main" id="{D186EF0F-263A-4E77-AECD-826735E6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47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22">
            <a:extLst>
              <a:ext uri="{FF2B5EF4-FFF2-40B4-BE49-F238E27FC236}">
                <a16:creationId xmlns:a16="http://schemas.microsoft.com/office/drawing/2014/main" id="{9EBCB54A-5AE5-4CDA-BFC3-7B3D02828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06F877-ED4E-4462-84FB-DB67465C582A}"/>
              </a:ext>
            </a:extLst>
          </p:cNvPr>
          <p:cNvSpPr txBox="1"/>
          <p:nvPr/>
        </p:nvSpPr>
        <p:spPr>
          <a:xfrm>
            <a:off x="4216894" y="186431"/>
            <a:ext cx="6749901" cy="59302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</a:pPr>
            <a:r>
              <a:rPr lang="en-US" sz="2800" b="1" cap="all" dirty="0"/>
              <a:t>ABSTRACT :</a:t>
            </a:r>
          </a:p>
          <a:p>
            <a:pPr marL="285750"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800" cap="all" dirty="0"/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</a:pPr>
            <a:r>
              <a:rPr lang="en-US" sz="2800" cap="all" dirty="0"/>
              <a:t>The main purpose of this project is to build a object  detector in vehicles to detect the obstacles(such as sand piles ,pits and rocks )</a:t>
            </a:r>
          </a:p>
          <a:p>
            <a:pPr marL="457200"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800" cap="all" dirty="0"/>
              <a:t>We want to indicate the obstacles by displaying obstacles on speed display meter </a:t>
            </a:r>
          </a:p>
          <a:p>
            <a:pPr marL="457200"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800" cap="all" dirty="0"/>
              <a:t>To convey the details of detected object in form of text message along with a voice command.</a:t>
            </a:r>
          </a:p>
          <a:p>
            <a:pPr marL="457200"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800" cap="al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F5883C-3738-4505-8BA7-D5ADEF0C6C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32598" y="1"/>
            <a:ext cx="1059402" cy="89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73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348883-4D6C-4415-936F-11FE9E7A44BB}"/>
              </a:ext>
            </a:extLst>
          </p:cNvPr>
          <p:cNvSpPr txBox="1"/>
          <p:nvPr/>
        </p:nvSpPr>
        <p:spPr>
          <a:xfrm>
            <a:off x="4260465" y="-24850"/>
            <a:ext cx="41561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/>
              <a:t>Literature Survey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CC5655C-DEF7-44A5-AC7D-7540822013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808076"/>
              </p:ext>
            </p:extLst>
          </p:nvPr>
        </p:nvGraphicFramePr>
        <p:xfrm>
          <a:off x="900993" y="621481"/>
          <a:ext cx="10875145" cy="3945294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907822">
                  <a:extLst>
                    <a:ext uri="{9D8B030D-6E8A-4147-A177-3AD203B41FA5}">
                      <a16:colId xmlns:a16="http://schemas.microsoft.com/office/drawing/2014/main" val="2663586744"/>
                    </a:ext>
                  </a:extLst>
                </a:gridCol>
                <a:gridCol w="1844256">
                  <a:extLst>
                    <a:ext uri="{9D8B030D-6E8A-4147-A177-3AD203B41FA5}">
                      <a16:colId xmlns:a16="http://schemas.microsoft.com/office/drawing/2014/main" val="877424256"/>
                    </a:ext>
                  </a:extLst>
                </a:gridCol>
                <a:gridCol w="1349406">
                  <a:extLst>
                    <a:ext uri="{9D8B030D-6E8A-4147-A177-3AD203B41FA5}">
                      <a16:colId xmlns:a16="http://schemas.microsoft.com/office/drawing/2014/main" val="1637720681"/>
                    </a:ext>
                  </a:extLst>
                </a:gridCol>
                <a:gridCol w="2169039">
                  <a:extLst>
                    <a:ext uri="{9D8B030D-6E8A-4147-A177-3AD203B41FA5}">
                      <a16:colId xmlns:a16="http://schemas.microsoft.com/office/drawing/2014/main" val="4234313380"/>
                    </a:ext>
                  </a:extLst>
                </a:gridCol>
                <a:gridCol w="1081893">
                  <a:extLst>
                    <a:ext uri="{9D8B030D-6E8A-4147-A177-3AD203B41FA5}">
                      <a16:colId xmlns:a16="http://schemas.microsoft.com/office/drawing/2014/main" val="3059083943"/>
                    </a:ext>
                  </a:extLst>
                </a:gridCol>
                <a:gridCol w="3522729">
                  <a:extLst>
                    <a:ext uri="{9D8B030D-6E8A-4147-A177-3AD203B41FA5}">
                      <a16:colId xmlns:a16="http://schemas.microsoft.com/office/drawing/2014/main" val="3166486710"/>
                    </a:ext>
                  </a:extLst>
                </a:gridCol>
              </a:tblGrid>
              <a:tr h="43277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S.NO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Author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Journal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Algorithm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Scope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3988232"/>
                  </a:ext>
                </a:extLst>
              </a:tr>
              <a:tr h="1758205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Zhongmin Liu </a:t>
                      </a:r>
                    </a:p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 Zhicai Chen </a:t>
                      </a:r>
                    </a:p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Zhanming Li </a:t>
                      </a:r>
                    </a:p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Wenjin Hu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Hindawi</a:t>
                      </a:r>
                      <a:r>
                        <a:rPr lang="en-US" sz="1400" dirty="0"/>
                        <a:t> 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YOLOv2, </a:t>
                      </a:r>
                    </a:p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Y-PD, Faster R-CNN , </a:t>
                      </a:r>
                    </a:p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Yolo v3, </a:t>
                      </a:r>
                    </a:p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Non-maximum suppression algorithm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90.9%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Because of the diversity of</a:t>
                      </a:r>
                    </a:p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size, resolution and so on, there is still a big gap between our</a:t>
                      </a:r>
                    </a:p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model and the state-of-art pedestrian methods. So  future</a:t>
                      </a:r>
                    </a:p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task will mainly work on designing of the better model of the Caltech dataset for pedestrians.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0563853"/>
                  </a:ext>
                </a:extLst>
              </a:tr>
              <a:tr h="1714204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Shrinath Oza , </a:t>
                      </a:r>
                    </a:p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Dr. Sunil Rathod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International Journal of Engineering Research &amp; Technology (IJERT)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Haar Cascade algorithm</a:t>
                      </a:r>
                    </a:p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Viola jones algorithm</a:t>
                      </a:r>
                    </a:p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YOLO Algorithm</a:t>
                      </a:r>
                    </a:p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DCNN Algorithm</a:t>
                      </a:r>
                    </a:p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CNN Algorithm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80%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The main purpose of the system is to implement the real-time objects detection system on a Raspberry Pi to avoid accidents and improving road safety.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8114110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5A19C73-D89F-4E32-A375-8FC25E247A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548123"/>
              </p:ext>
            </p:extLst>
          </p:nvPr>
        </p:nvGraphicFramePr>
        <p:xfrm>
          <a:off x="900993" y="4566775"/>
          <a:ext cx="10875142" cy="1354458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899815">
                  <a:extLst>
                    <a:ext uri="{9D8B030D-6E8A-4147-A177-3AD203B41FA5}">
                      <a16:colId xmlns:a16="http://schemas.microsoft.com/office/drawing/2014/main" val="2663586744"/>
                    </a:ext>
                  </a:extLst>
                </a:gridCol>
                <a:gridCol w="1847461">
                  <a:extLst>
                    <a:ext uri="{9D8B030D-6E8A-4147-A177-3AD203B41FA5}">
                      <a16:colId xmlns:a16="http://schemas.microsoft.com/office/drawing/2014/main" val="877424256"/>
                    </a:ext>
                  </a:extLst>
                </a:gridCol>
                <a:gridCol w="1362270">
                  <a:extLst>
                    <a:ext uri="{9D8B030D-6E8A-4147-A177-3AD203B41FA5}">
                      <a16:colId xmlns:a16="http://schemas.microsoft.com/office/drawing/2014/main" val="1637720681"/>
                    </a:ext>
                  </a:extLst>
                </a:gridCol>
                <a:gridCol w="2164702">
                  <a:extLst>
                    <a:ext uri="{9D8B030D-6E8A-4147-A177-3AD203B41FA5}">
                      <a16:colId xmlns:a16="http://schemas.microsoft.com/office/drawing/2014/main" val="4234313380"/>
                    </a:ext>
                  </a:extLst>
                </a:gridCol>
                <a:gridCol w="1054359">
                  <a:extLst>
                    <a:ext uri="{9D8B030D-6E8A-4147-A177-3AD203B41FA5}">
                      <a16:colId xmlns:a16="http://schemas.microsoft.com/office/drawing/2014/main" val="3059083943"/>
                    </a:ext>
                  </a:extLst>
                </a:gridCol>
                <a:gridCol w="3546535">
                  <a:extLst>
                    <a:ext uri="{9D8B030D-6E8A-4147-A177-3AD203B41FA5}">
                      <a16:colId xmlns:a16="http://schemas.microsoft.com/office/drawing/2014/main" val="3166486710"/>
                    </a:ext>
                  </a:extLst>
                </a:gridCol>
              </a:tblGrid>
              <a:tr h="1354458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IN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0" dirty="0">
                          <a:solidFill>
                            <a:schemeClr val="tx1"/>
                          </a:solidFill>
                        </a:rPr>
                        <a:t>Mukesh Tiwari,</a:t>
                      </a:r>
                    </a:p>
                    <a:p>
                      <a:r>
                        <a:rPr lang="en-IN" sz="1400" b="0" dirty="0" err="1">
                          <a:solidFill>
                            <a:schemeClr val="tx1"/>
                          </a:solidFill>
                        </a:rPr>
                        <a:t>Dr.</a:t>
                      </a:r>
                      <a:r>
                        <a:rPr lang="en-IN" sz="1400" b="0" dirty="0">
                          <a:solidFill>
                            <a:schemeClr val="tx1"/>
                          </a:solidFill>
                        </a:rPr>
                        <a:t> Rakesh </a:t>
                      </a:r>
                      <a:r>
                        <a:rPr lang="en-IN" sz="1400" b="0" dirty="0" err="1">
                          <a:solidFill>
                            <a:schemeClr val="tx1"/>
                          </a:solidFill>
                        </a:rPr>
                        <a:t>Singhai</a:t>
                      </a:r>
                      <a:endParaRPr lang="en-IN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International Journal of Computational Intelligence Research</a:t>
                      </a:r>
                      <a:endParaRPr lang="en-IN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SURF (Speeded Up Robust Features)algorithm</a:t>
                      </a:r>
                    </a:p>
                    <a:p>
                      <a:endParaRPr lang="en-IN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89%</a:t>
                      </a:r>
                      <a:endParaRPr lang="en-IN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Need to focus towards enhancing the variance data of each channel based on the Mahalanobis distance calculation. By this, can able to adopt a change in the rapid scene through Euclidean distance algorithm.</a:t>
                      </a:r>
                      <a:endParaRPr lang="en-IN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05638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90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3004</TotalTime>
  <Words>900</Words>
  <Application>Microsoft Office PowerPoint</Application>
  <PresentationFormat>Widescreen</PresentationFormat>
  <Paragraphs>141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Bahnschrift Condensed</vt:lpstr>
      <vt:lpstr>Bahnschrift Light Condensed</vt:lpstr>
      <vt:lpstr>Calibri</vt:lpstr>
      <vt:lpstr>Helvetica</vt:lpstr>
      <vt:lpstr>Tw Cen MT</vt:lpstr>
      <vt:lpstr>Droplet</vt:lpstr>
      <vt:lpstr>PowerPoint Presentation</vt:lpstr>
      <vt:lpstr>Table of contexts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APPROACH TO THE PROJECT </vt:lpstr>
      <vt:lpstr>STEP 1-INPUT</vt:lpstr>
      <vt:lpstr>STEP 2- IMAGE ENHANCEMENT </vt:lpstr>
      <vt:lpstr>Step 3-Dataset training</vt:lpstr>
      <vt:lpstr>Images of few datasets</vt:lpstr>
      <vt:lpstr> STEP-4 IDENTIFICATION AND DETECTION </vt:lpstr>
      <vt:lpstr>PowerPoint Presentation</vt:lpstr>
      <vt:lpstr>STEP-5 OUTPUT </vt:lpstr>
      <vt:lpstr>Flowchart of object detection </vt:lpstr>
      <vt:lpstr>PowerPoint Presentation</vt:lpstr>
      <vt:lpstr>PowerPoint Presentation</vt:lpstr>
      <vt:lpstr>Tools and packages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Pavan Vikhyath Kolluru</dc:creator>
  <cp:lastModifiedBy>SHRAVAN SAI RAM</cp:lastModifiedBy>
  <cp:revision>122</cp:revision>
  <dcterms:created xsi:type="dcterms:W3CDTF">2022-01-05T15:30:15Z</dcterms:created>
  <dcterms:modified xsi:type="dcterms:W3CDTF">2022-02-04T07:56:31Z</dcterms:modified>
</cp:coreProperties>
</file>

<file path=docProps/thumbnail.jpeg>
</file>